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0"/>
  </p:handoutMasterIdLst>
  <p:sldIdLst>
    <p:sldId id="260" r:id="rId2"/>
    <p:sldId id="259" r:id="rId3"/>
    <p:sldId id="268" r:id="rId4"/>
    <p:sldId id="269" r:id="rId5"/>
    <p:sldId id="270" r:id="rId6"/>
    <p:sldId id="271" r:id="rId7"/>
    <p:sldId id="272" r:id="rId8"/>
    <p:sldId id="299" r:id="rId9"/>
    <p:sldId id="273" r:id="rId10"/>
    <p:sldId id="298" r:id="rId11"/>
    <p:sldId id="300" r:id="rId12"/>
    <p:sldId id="301" r:id="rId13"/>
    <p:sldId id="302" r:id="rId14"/>
    <p:sldId id="275" r:id="rId15"/>
    <p:sldId id="303" r:id="rId16"/>
    <p:sldId id="304" r:id="rId17"/>
    <p:sldId id="288" r:id="rId18"/>
    <p:sldId id="289" r:id="rId19"/>
    <p:sldId id="297" r:id="rId20"/>
    <p:sldId id="290" r:id="rId21"/>
    <p:sldId id="291" r:id="rId22"/>
    <p:sldId id="287" r:id="rId23"/>
    <p:sldId id="285" r:id="rId24"/>
    <p:sldId id="286" r:id="rId25"/>
    <p:sldId id="292" r:id="rId26"/>
    <p:sldId id="293" r:id="rId27"/>
    <p:sldId id="296" r:id="rId28"/>
    <p:sldId id="29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8" autoAdjust="0"/>
    <p:restoredTop sz="94635" autoAdjust="0"/>
  </p:normalViewPr>
  <p:slideViewPr>
    <p:cSldViewPr>
      <p:cViewPr varScale="1">
        <p:scale>
          <a:sx n="80" d="100"/>
          <a:sy n="80" d="100"/>
        </p:scale>
        <p:origin x="-1037" y="-8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1" d="100"/>
          <a:sy n="71" d="100"/>
        </p:scale>
        <p:origin x="-3062"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3D27B6-5442-4C36-A724-6058C505391E}" type="datetimeFigureOut">
              <a:rPr lang="en-US" smtClean="0"/>
              <a:t>8/8/2019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748817A-A55C-44D3-9E0B-03B8F2DB15C9}" type="slidenum">
              <a:rPr lang="en-US" smtClean="0"/>
              <a:t>‹#›</a:t>
            </a:fld>
            <a:endParaRPr lang="en-US"/>
          </a:p>
        </p:txBody>
      </p:sp>
    </p:spTree>
    <p:extLst>
      <p:ext uri="{BB962C8B-B14F-4D97-AF65-F5344CB8AC3E}">
        <p14:creationId xmlns:p14="http://schemas.microsoft.com/office/powerpoint/2010/main" val="1088557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3"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fontAlgn="base">
              <a:spcBef>
                <a:spcPct val="0"/>
              </a:spcBef>
              <a:spcAft>
                <a:spcPct val="0"/>
              </a:spcAft>
              <a:defRPr/>
            </a:pPr>
            <a:r>
              <a:rPr lang="en-US" dirty="0">
                <a:solidFill>
                  <a:prstClr val="black">
                    <a:tint val="75000"/>
                  </a:prstClr>
                </a:solidFill>
              </a:rPr>
              <a:t>August 14-15	</a:t>
            </a:r>
          </a:p>
        </p:txBody>
      </p:sp>
      <p:sp>
        <p:nvSpPr>
          <p:cNvPr id="14"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fontAlgn="base">
              <a:spcBef>
                <a:spcPct val="0"/>
              </a:spcBef>
              <a:spcAft>
                <a:spcPct val="0"/>
              </a:spcAft>
              <a:defRPr/>
            </a:pPr>
            <a:r>
              <a:rPr lang="en-US" dirty="0">
                <a:solidFill>
                  <a:prstClr val="black">
                    <a:tint val="75000"/>
                  </a:prstClr>
                </a:solidFill>
              </a:rPr>
              <a:t>2019 Annual IFTA Business Meeting</a:t>
            </a:r>
          </a:p>
        </p:txBody>
      </p:sp>
      <p:sp>
        <p:nvSpPr>
          <p:cNvPr id="15"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a:latin typeface="Arial" charset="0"/>
              </a:rPr>
              <a:t>Raleigh, North Carolina</a:t>
            </a:r>
          </a:p>
        </p:txBody>
      </p:sp>
    </p:spTree>
    <p:extLst>
      <p:ext uri="{BB962C8B-B14F-4D97-AF65-F5344CB8AC3E}">
        <p14:creationId xmlns:p14="http://schemas.microsoft.com/office/powerpoint/2010/main" val="3685231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8" name="Slide Number Placeholder 5"/>
          <p:cNvSpPr txBox="1">
            <a:spLocks/>
          </p:cNvSpPr>
          <p:nvPr/>
        </p:nvSpPr>
        <p:spPr>
          <a:xfrm>
            <a:off x="6019800" y="6110287"/>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endParaRPr lang="en-US" altLang="en-US" dirty="0"/>
          </a:p>
        </p:txBody>
      </p:sp>
      <p:sp>
        <p:nvSpPr>
          <p:cNvPr id="9" name="TextBox 8"/>
          <p:cNvSpPr txBox="1">
            <a:spLocks noChangeArrowheads="1"/>
          </p:cNvSpPr>
          <p:nvPr/>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a:solidFill>
                  <a:schemeClr val="tx1"/>
                </a:solidFill>
              </a:rPr>
              <a:t>2019 Annual IFTA Business Meeting</a:t>
            </a:r>
            <a:endParaRPr lang="en-US" altLang="en-US" dirty="0">
              <a:solidFill>
                <a:schemeClr val="tx1"/>
              </a:solidFill>
            </a:endParaRPr>
          </a:p>
        </p:txBody>
      </p:sp>
      <p:sp>
        <p:nvSpPr>
          <p:cNvPr id="13" name="Date Placeholder 3"/>
          <p:cNvSpPr txBox="1">
            <a:spLocks/>
          </p:cNvSpPr>
          <p:nvPr/>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a:solidFill>
                  <a:schemeClr val="tx1"/>
                </a:solidFill>
              </a:rPr>
              <a:t>August 14-15</a:t>
            </a:r>
          </a:p>
        </p:txBody>
      </p:sp>
      <p:sp>
        <p:nvSpPr>
          <p:cNvPr id="14" name="Slide Number Placeholder 5"/>
          <p:cNvSpPr txBox="1">
            <a:spLocks/>
          </p:cNvSpPr>
          <p:nvPr/>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a:solidFill>
                  <a:schemeClr val="tx1"/>
                </a:solidFill>
              </a:rPr>
              <a:t>Raleigh, North Carolina</a:t>
            </a:r>
          </a:p>
        </p:txBody>
      </p:sp>
      <p:sp>
        <p:nvSpPr>
          <p:cNvPr id="3" name="Content Placeholder 2"/>
          <p:cNvSpPr>
            <a:spLocks noGrp="1"/>
          </p:cNvSpPr>
          <p:nvPr>
            <p:ph idx="1"/>
          </p:nvPr>
        </p:nvSpPr>
        <p:spPr>
          <a:xfrm>
            <a:off x="455295" y="1965324"/>
            <a:ext cx="8229600" cy="41449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Title 19"/>
          <p:cNvSpPr>
            <a:spLocks noGrp="1"/>
          </p:cNvSpPr>
          <p:nvPr>
            <p:ph type="title"/>
          </p:nvPr>
        </p:nvSpPr>
        <p:spPr>
          <a:xfrm>
            <a:off x="457200" y="274638"/>
            <a:ext cx="8229600" cy="1143000"/>
          </a:xfrm>
          <a:prstGeom prst="rect">
            <a:avLst/>
          </a:prstGeom>
        </p:spPr>
        <p:txBody>
          <a:bodyPr/>
          <a:lstStyle/>
          <a:p>
            <a:r>
              <a:rPr lang="en-US" dirty="0"/>
              <a:t>Click to edit Master title style</a:t>
            </a:r>
          </a:p>
        </p:txBody>
      </p:sp>
    </p:spTree>
    <p:extLst>
      <p:ext uri="{BB962C8B-B14F-4D97-AF65-F5344CB8AC3E}">
        <p14:creationId xmlns:p14="http://schemas.microsoft.com/office/powerpoint/2010/main" val="3035208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TextBox 9"/>
          <p:cNvSpPr txBox="1">
            <a:spLocks noChangeArrowheads="1"/>
          </p:cNvSpPr>
          <p:nvPr userDrawn="1"/>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a:solidFill>
                  <a:schemeClr val="tx1"/>
                </a:solidFill>
              </a:rPr>
              <a:t>2019 Annual IFTA Business Meeting</a:t>
            </a:r>
            <a:endParaRPr lang="en-US" altLang="en-US" dirty="0">
              <a:solidFill>
                <a:schemeClr val="tx1"/>
              </a:solidFill>
            </a:endParaRPr>
          </a:p>
        </p:txBody>
      </p:sp>
      <p:sp>
        <p:nvSpPr>
          <p:cNvPr id="11" name="Date Placeholder 3"/>
          <p:cNvSpPr txBox="1">
            <a:spLocks/>
          </p:cNvSpPr>
          <p:nvPr userDrawn="1"/>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a:solidFill>
                  <a:schemeClr val="tx1"/>
                </a:solidFill>
              </a:rPr>
              <a:t>August</a:t>
            </a:r>
            <a:r>
              <a:rPr lang="en-US" baseline="0" dirty="0">
                <a:solidFill>
                  <a:schemeClr val="tx1"/>
                </a:solidFill>
              </a:rPr>
              <a:t> 14-15</a:t>
            </a:r>
            <a:endParaRPr lang="en-US" dirty="0">
              <a:solidFill>
                <a:schemeClr val="tx1"/>
              </a:solidFill>
            </a:endParaRPr>
          </a:p>
        </p:txBody>
      </p:sp>
      <p:sp>
        <p:nvSpPr>
          <p:cNvPr id="12" name="Slide Number Placeholder 5"/>
          <p:cNvSpPr txBox="1">
            <a:spLocks/>
          </p:cNvSpPr>
          <p:nvPr userDrawn="1"/>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a:solidFill>
                  <a:schemeClr val="tx1"/>
                </a:solidFill>
              </a:rPr>
              <a:t>Raleigh, North Carolina</a:t>
            </a:r>
          </a:p>
        </p:txBody>
      </p:sp>
    </p:spTree>
    <p:extLst>
      <p:ext uri="{BB962C8B-B14F-4D97-AF65-F5344CB8AC3E}">
        <p14:creationId xmlns:p14="http://schemas.microsoft.com/office/powerpoint/2010/main" val="303589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Box 9"/>
          <p:cNvSpPr txBox="1">
            <a:spLocks noChangeArrowheads="1"/>
          </p:cNvSpPr>
          <p:nvPr userDrawn="1"/>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a:solidFill>
                  <a:schemeClr val="tx1"/>
                </a:solidFill>
              </a:rPr>
              <a:t>2019 Annual IFTA Business Meeting</a:t>
            </a:r>
            <a:endParaRPr lang="en-US" altLang="en-US" dirty="0">
              <a:solidFill>
                <a:schemeClr val="tx1"/>
              </a:solidFill>
            </a:endParaRPr>
          </a:p>
        </p:txBody>
      </p:sp>
      <p:sp>
        <p:nvSpPr>
          <p:cNvPr id="12" name="Date Placeholder 3"/>
          <p:cNvSpPr txBox="1">
            <a:spLocks/>
          </p:cNvSpPr>
          <p:nvPr userDrawn="1"/>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a:solidFill>
                  <a:schemeClr val="tx1"/>
                </a:solidFill>
              </a:rPr>
              <a:t>August 14-15</a:t>
            </a:r>
          </a:p>
        </p:txBody>
      </p:sp>
      <p:sp>
        <p:nvSpPr>
          <p:cNvPr id="13" name="Slide Number Placeholder 5"/>
          <p:cNvSpPr txBox="1">
            <a:spLocks/>
          </p:cNvSpPr>
          <p:nvPr userDrawn="1"/>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a:solidFill>
                  <a:schemeClr val="tx1"/>
                </a:solidFill>
              </a:rPr>
              <a:t>Raleigh, North Carolina</a:t>
            </a:r>
          </a:p>
        </p:txBody>
      </p:sp>
    </p:spTree>
    <p:extLst>
      <p:ext uri="{BB962C8B-B14F-4D97-AF65-F5344CB8AC3E}">
        <p14:creationId xmlns:p14="http://schemas.microsoft.com/office/powerpoint/2010/main" val="3591691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extBox 9"/>
          <p:cNvSpPr txBox="1">
            <a:spLocks noChangeArrowheads="1"/>
          </p:cNvSpPr>
          <p:nvPr userDrawn="1"/>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a:solidFill>
                  <a:schemeClr val="tx1"/>
                </a:solidFill>
              </a:rPr>
              <a:t>2019 Annual IFTA Business Meeting</a:t>
            </a:r>
            <a:endParaRPr lang="en-US" altLang="en-US" dirty="0">
              <a:solidFill>
                <a:schemeClr val="tx1"/>
              </a:solidFill>
            </a:endParaRPr>
          </a:p>
        </p:txBody>
      </p:sp>
      <p:sp>
        <p:nvSpPr>
          <p:cNvPr id="11" name="Date Placeholder 3"/>
          <p:cNvSpPr txBox="1">
            <a:spLocks/>
          </p:cNvSpPr>
          <p:nvPr userDrawn="1"/>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a:solidFill>
                  <a:schemeClr val="tx1"/>
                </a:solidFill>
              </a:rPr>
              <a:t>August 14-15</a:t>
            </a:r>
          </a:p>
        </p:txBody>
      </p:sp>
      <p:sp>
        <p:nvSpPr>
          <p:cNvPr id="12" name="Slide Number Placeholder 5"/>
          <p:cNvSpPr txBox="1">
            <a:spLocks/>
          </p:cNvSpPr>
          <p:nvPr userDrawn="1"/>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a:solidFill>
                  <a:schemeClr val="tx1"/>
                </a:solidFill>
              </a:rPr>
              <a:t>Raleigh, North Carolina</a:t>
            </a:r>
          </a:p>
        </p:txBody>
      </p:sp>
    </p:spTree>
    <p:extLst>
      <p:ext uri="{BB962C8B-B14F-4D97-AF65-F5344CB8AC3E}">
        <p14:creationId xmlns:p14="http://schemas.microsoft.com/office/powerpoint/2010/main" val="3584266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extBox 7"/>
          <p:cNvSpPr txBox="1">
            <a:spLocks noChangeArrowheads="1"/>
          </p:cNvSpPr>
          <p:nvPr userDrawn="1"/>
        </p:nvSpPr>
        <p:spPr bwMode="auto">
          <a:xfrm>
            <a:off x="2743200" y="6356350"/>
            <a:ext cx="30480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0" fontAlgn="base" hangingPunct="0">
              <a:spcBef>
                <a:spcPct val="0"/>
              </a:spcBef>
              <a:spcAft>
                <a:spcPct val="0"/>
              </a:spcAft>
              <a:defRPr/>
            </a:pPr>
            <a:r>
              <a:rPr lang="en-US" altLang="en-US" sz="1200" b="1" dirty="0">
                <a:solidFill>
                  <a:schemeClr val="tx1"/>
                </a:solidFill>
              </a:rPr>
              <a:t>2019 Annual IFTA Business Meeting</a:t>
            </a:r>
            <a:endParaRPr lang="en-US" altLang="en-US" dirty="0">
              <a:solidFill>
                <a:schemeClr val="tx1"/>
              </a:solidFill>
            </a:endParaRPr>
          </a:p>
        </p:txBody>
      </p:sp>
      <p:sp>
        <p:nvSpPr>
          <p:cNvPr id="9" name="Date Placeholder 3"/>
          <p:cNvSpPr txBox="1">
            <a:spLocks/>
          </p:cNvSpPr>
          <p:nvPr userDrawn="1"/>
        </p:nvSpPr>
        <p:spPr>
          <a:xfrm>
            <a:off x="304800" y="6267450"/>
            <a:ext cx="2133600" cy="365125"/>
          </a:xfrm>
          <a:prstGeom prst="rect">
            <a:avLst/>
          </a:prstGeom>
        </p:spPr>
        <p:txBody>
          <a:bodyPr anchor="ctr"/>
          <a:lstStyle>
            <a:defPPr>
              <a:defRPr lang="en-US"/>
            </a:defPPr>
            <a:lvl1pPr algn="l" rtl="0" eaLnBrk="1" fontAlgn="base" hangingPunct="1">
              <a:spcBef>
                <a:spcPct val="0"/>
              </a:spcBef>
              <a:spcAft>
                <a:spcPct val="0"/>
              </a:spcAft>
              <a:defRPr sz="1200" b="1" kern="1200">
                <a:solidFill>
                  <a:srgbClr val="3749F5"/>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dirty="0">
                <a:solidFill>
                  <a:schemeClr val="tx1"/>
                </a:solidFill>
              </a:rPr>
              <a:t>August 14-15</a:t>
            </a:r>
          </a:p>
        </p:txBody>
      </p:sp>
      <p:sp>
        <p:nvSpPr>
          <p:cNvPr id="10" name="Slide Number Placeholder 5"/>
          <p:cNvSpPr txBox="1">
            <a:spLocks/>
          </p:cNvSpPr>
          <p:nvPr userDrawn="1"/>
        </p:nvSpPr>
        <p:spPr>
          <a:xfrm>
            <a:off x="6581775" y="6308725"/>
            <a:ext cx="2133600" cy="365125"/>
          </a:xfrm>
          <a:prstGeom prst="rect">
            <a:avLst/>
          </a:prstGeom>
        </p:spPr>
        <p:txBody>
          <a:bodyPr anchor="ctr"/>
          <a:lstStyle>
            <a:defPPr>
              <a:defRPr lang="en-US"/>
            </a:defPPr>
            <a:lvl1pPr algn="r" rtl="0" eaLnBrk="1" fontAlgn="base" hangingPunct="1">
              <a:spcBef>
                <a:spcPct val="0"/>
              </a:spcBef>
              <a:spcAft>
                <a:spcPct val="0"/>
              </a:spcAft>
              <a:defRPr sz="1200" b="1" kern="1200" smtClean="0">
                <a:solidFill>
                  <a:srgbClr val="3749F5"/>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a:lstStyle>
          <a:p>
            <a:pPr>
              <a:defRPr/>
            </a:pPr>
            <a:r>
              <a:rPr lang="en-US" altLang="en-US" dirty="0">
                <a:solidFill>
                  <a:schemeClr val="tx1"/>
                </a:solidFill>
              </a:rPr>
              <a:t>Raleigh, North Carolina</a:t>
            </a:r>
          </a:p>
        </p:txBody>
      </p:sp>
    </p:spTree>
    <p:extLst>
      <p:ext uri="{BB962C8B-B14F-4D97-AF65-F5344CB8AC3E}">
        <p14:creationId xmlns:p14="http://schemas.microsoft.com/office/powerpoint/2010/main" val="235827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86157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lumMod val="95000"/>
          </a:schemeClr>
        </a:solidFill>
        <a:effectLst/>
      </p:bgPr>
    </p:bg>
    <p:spTree>
      <p:nvGrpSpPr>
        <p:cNvPr id="1" name=""/>
        <p:cNvGrpSpPr/>
        <p:nvPr/>
      </p:nvGrpSpPr>
      <p:grpSpPr>
        <a:xfrm>
          <a:off x="0" y="0"/>
          <a:ext cx="0" cy="0"/>
          <a:chOff x="0" y="0"/>
          <a:chExt cx="0" cy="0"/>
        </a:xfrm>
      </p:grpSpPr>
      <p:sp>
        <p:nvSpPr>
          <p:cNvPr id="2051" name="Text Placeholder 2"/>
          <p:cNvSpPr>
            <a:spLocks noGrp="1"/>
          </p:cNvSpPr>
          <p:nvPr>
            <p:ph type="body" idx="1"/>
          </p:nvPr>
        </p:nvSpPr>
        <p:spPr bwMode="auto">
          <a:xfrm>
            <a:off x="457200" y="2094549"/>
            <a:ext cx="8229600" cy="4001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b="0">
                <a:solidFill>
                  <a:schemeClr val="tx1">
                    <a:tint val="75000"/>
                  </a:schemeClr>
                </a:solidFill>
                <a:latin typeface="Arial" charset="0"/>
              </a:defRPr>
            </a:lvl1pPr>
          </a:lstStyle>
          <a:p>
            <a:pPr fontAlgn="base">
              <a:spcBef>
                <a:spcPct val="0"/>
              </a:spcBef>
              <a:spcAft>
                <a:spcPct val="0"/>
              </a:spcAft>
              <a:defRPr/>
            </a:pPr>
            <a:r>
              <a:rPr lang="en-US" dirty="0">
                <a:solidFill>
                  <a:prstClr val="black">
                    <a:tint val="75000"/>
                  </a:prstClr>
                </a:solidFill>
              </a:rPr>
              <a:t>August 14-15</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fontAlgn="base">
              <a:spcBef>
                <a:spcPct val="0"/>
              </a:spcBef>
              <a:spcAft>
                <a:spcPct val="0"/>
              </a:spcAft>
              <a:defRPr/>
            </a:pPr>
            <a:r>
              <a:rPr lang="en-US" dirty="0">
                <a:solidFill>
                  <a:prstClr val="black">
                    <a:tint val="75000"/>
                  </a:prstClr>
                </a:solidFill>
              </a:rPr>
              <a:t>2019 Annual IFTA Business Meeting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fontAlgn="base">
              <a:spcBef>
                <a:spcPct val="0"/>
              </a:spcBef>
              <a:spcAft>
                <a:spcPct val="0"/>
              </a:spcAft>
              <a:defRPr/>
            </a:pPr>
            <a:r>
              <a:rPr lang="en-US" altLang="en-US" dirty="0">
                <a:latin typeface="Arial" charset="0"/>
              </a:rPr>
              <a:t>Raleigh, North Carolina</a:t>
            </a:r>
          </a:p>
        </p:txBody>
      </p:sp>
      <p:pic>
        <p:nvPicPr>
          <p:cNvPr id="7" name="Picture 7" descr="iftalogowatermark"/>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0"/>
            <a:ext cx="3352800" cy="1136650"/>
          </a:xfrm>
          <a:prstGeom prst="rect">
            <a:avLst/>
          </a:prstGeom>
          <a:blipFill dpi="0" rotWithShape="1">
            <a:blip r:embed="rId10">
              <a:duotone>
                <a:srgbClr val="000080"/>
                <a:srgbClr val="FFFFFF"/>
              </a:duotone>
            </a:blip>
            <a:srcRect/>
            <a:tile tx="0" ty="0" sx="100000" sy="100000" flip="none" algn="tl"/>
          </a:blipFill>
          <a:ln>
            <a:noFill/>
          </a:ln>
          <a:effectLst/>
          <a:extLs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21382583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8" r:id="rId6"/>
    <p:sldLayoutId id="2147483670" r:id="rId7"/>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4343400"/>
            <a:ext cx="8839200" cy="1752600"/>
          </a:xfrm>
        </p:spPr>
        <p:txBody>
          <a:bodyPr/>
          <a:lstStyle/>
          <a:p>
            <a:pPr marL="0" indent="0" algn="r">
              <a:buNone/>
            </a:pPr>
            <a:r>
              <a:rPr lang="en-US" sz="2600" i="1" dirty="0"/>
              <a:t>Presented by:</a:t>
            </a:r>
          </a:p>
          <a:p>
            <a:pPr marL="0" indent="0" algn="r">
              <a:buNone/>
            </a:pPr>
            <a:r>
              <a:rPr lang="en-US" sz="2600" i="1" dirty="0"/>
              <a:t>Robert Pitcher, ATA, IFTA Industry Advisory Committee</a:t>
            </a:r>
          </a:p>
          <a:p>
            <a:pPr marL="0" indent="0" algn="r">
              <a:buNone/>
            </a:pPr>
            <a:r>
              <a:rPr lang="en-US" sz="2600" i="1" dirty="0"/>
              <a:t>Stephen Nutter, (VA) IFTA, Inc. Board of Trustees, President</a:t>
            </a:r>
          </a:p>
          <a:p>
            <a:pPr marL="0" indent="0" algn="r">
              <a:buNone/>
            </a:pPr>
            <a:r>
              <a:rPr lang="en-US" sz="2600" i="1" dirty="0"/>
              <a:t> </a:t>
            </a:r>
          </a:p>
        </p:txBody>
      </p:sp>
      <p:sp>
        <p:nvSpPr>
          <p:cNvPr id="3" name="Title 2"/>
          <p:cNvSpPr>
            <a:spLocks noGrp="1"/>
          </p:cNvSpPr>
          <p:nvPr>
            <p:ph type="title"/>
          </p:nvPr>
        </p:nvSpPr>
        <p:spPr>
          <a:xfrm>
            <a:off x="457200" y="1981200"/>
            <a:ext cx="8229600" cy="1447800"/>
          </a:xfrm>
        </p:spPr>
        <p:txBody>
          <a:bodyPr/>
          <a:lstStyle/>
          <a:p>
            <a:r>
              <a:rPr lang="en-US" dirty="0"/>
              <a:t>IFTA Vehicle Specific &amp; EVOC Breakout</a:t>
            </a:r>
          </a:p>
        </p:txBody>
      </p:sp>
    </p:spTree>
    <p:extLst>
      <p:ext uri="{BB962C8B-B14F-4D97-AF65-F5344CB8AC3E}">
        <p14:creationId xmlns:p14="http://schemas.microsoft.com/office/powerpoint/2010/main" val="22062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BD0AA247-B580-4C8D-8D12-969D9D2209CD}"/>
              </a:ext>
            </a:extLst>
          </p:cNvPr>
          <p:cNvSpPr>
            <a:spLocks noGrp="1"/>
          </p:cNvSpPr>
          <p:nvPr>
            <p:ph idx="1"/>
          </p:nvPr>
        </p:nvSpPr>
        <p:spPr/>
        <p:txBody>
          <a:bodyPr/>
          <a:lstStyle/>
          <a:p>
            <a:pPr marL="0" indent="0">
              <a:buNone/>
            </a:pPr>
            <a:r>
              <a:rPr lang="en-US" sz="3600" dirty="0"/>
              <a:t>NO ONE LIKES THE RESULT VERY MUCH</a:t>
            </a:r>
          </a:p>
          <a:p>
            <a:endParaRPr lang="en-US" sz="3600" dirty="0"/>
          </a:p>
          <a:p>
            <a:pPr marL="0" indent="0">
              <a:buNone/>
            </a:pPr>
            <a:r>
              <a:rPr lang="en-US" sz="3600" dirty="0"/>
              <a:t>The DRAFT is NOT a PROPOSAL !!</a:t>
            </a:r>
          </a:p>
          <a:p>
            <a:endParaRPr lang="en-US" sz="3600" dirty="0"/>
          </a:p>
          <a:p>
            <a:pPr marL="0" indent="0">
              <a:buNone/>
            </a:pPr>
            <a:r>
              <a:rPr lang="en-US" sz="3600" dirty="0"/>
              <a:t>But the DISCUSSION may be worthwhile</a:t>
            </a:r>
          </a:p>
        </p:txBody>
      </p:sp>
      <p:sp>
        <p:nvSpPr>
          <p:cNvPr id="3" name="Title 2">
            <a:extLst>
              <a:ext uri="{FF2B5EF4-FFF2-40B4-BE49-F238E27FC236}">
                <a16:creationId xmlns:a16="http://schemas.microsoft.com/office/drawing/2014/main" xmlns="" id="{31AAD919-87EB-4A93-843F-F1C1FFD11708}"/>
              </a:ext>
            </a:extLst>
          </p:cNvPr>
          <p:cNvSpPr>
            <a:spLocks noGrp="1"/>
          </p:cNvSpPr>
          <p:nvPr>
            <p:ph type="title"/>
          </p:nvPr>
        </p:nvSpPr>
        <p:spPr/>
        <p:txBody>
          <a:bodyPr/>
          <a:lstStyle/>
          <a:p>
            <a:pPr algn="r"/>
            <a:r>
              <a:rPr lang="en-US" dirty="0" err="1"/>
              <a:t>EVOC</a:t>
            </a:r>
            <a:r>
              <a:rPr lang="en-US" dirty="0"/>
              <a:t> Discussion</a:t>
            </a:r>
          </a:p>
        </p:txBody>
      </p:sp>
    </p:spTree>
    <p:extLst>
      <p:ext uri="{BB962C8B-B14F-4D97-AF65-F5344CB8AC3E}">
        <p14:creationId xmlns:p14="http://schemas.microsoft.com/office/powerpoint/2010/main" val="225306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DD1D933F-DEAF-4184-8334-D410118DC4CA}"/>
              </a:ext>
            </a:extLst>
          </p:cNvPr>
          <p:cNvSpPr>
            <a:spLocks noGrp="1"/>
          </p:cNvSpPr>
          <p:nvPr>
            <p:ph idx="1"/>
          </p:nvPr>
        </p:nvSpPr>
        <p:spPr/>
        <p:txBody>
          <a:bodyPr/>
          <a:lstStyle/>
          <a:p>
            <a:pPr marL="0" indent="0" algn="ctr">
              <a:buNone/>
            </a:pPr>
            <a:r>
              <a:rPr lang="en-US" sz="4000" dirty="0"/>
              <a:t>Points to Notice:</a:t>
            </a:r>
          </a:p>
          <a:p>
            <a:r>
              <a:rPr lang="en-US" dirty="0"/>
              <a:t>The concept of an IFTA License changes</a:t>
            </a:r>
          </a:p>
          <a:p>
            <a:pPr lvl="1"/>
            <a:r>
              <a:rPr lang="en-US" dirty="0"/>
              <a:t>R235, R337, R338</a:t>
            </a:r>
          </a:p>
          <a:p>
            <a:r>
              <a:rPr lang="en-US" dirty="0"/>
              <a:t>Most key changes are in Article VI, esp. R610</a:t>
            </a:r>
          </a:p>
          <a:p>
            <a:r>
              <a:rPr lang="en-US" dirty="0"/>
              <a:t>Most other changes serve to eliminate decals</a:t>
            </a:r>
          </a:p>
          <a:p>
            <a:r>
              <a:rPr lang="en-US" dirty="0"/>
              <a:t>Role of IFTA Clearinghouse could change</a:t>
            </a:r>
          </a:p>
          <a:p>
            <a:pPr lvl="1"/>
            <a:r>
              <a:rPr lang="en-US" dirty="0"/>
              <a:t>R2110</a:t>
            </a:r>
          </a:p>
          <a:p>
            <a:endParaRPr lang="en-US" dirty="0"/>
          </a:p>
        </p:txBody>
      </p:sp>
      <p:sp>
        <p:nvSpPr>
          <p:cNvPr id="3" name="Title 2">
            <a:extLst>
              <a:ext uri="{FF2B5EF4-FFF2-40B4-BE49-F238E27FC236}">
                <a16:creationId xmlns:a16="http://schemas.microsoft.com/office/drawing/2014/main" xmlns="" id="{8A086C49-7545-4C9D-A178-9689C84238FC}"/>
              </a:ext>
            </a:extLst>
          </p:cNvPr>
          <p:cNvSpPr>
            <a:spLocks noGrp="1"/>
          </p:cNvSpPr>
          <p:nvPr>
            <p:ph type="title"/>
          </p:nvPr>
        </p:nvSpPr>
        <p:spPr/>
        <p:txBody>
          <a:bodyPr/>
          <a:lstStyle/>
          <a:p>
            <a:pPr algn="r"/>
            <a:r>
              <a:rPr lang="en-US" dirty="0"/>
              <a:t>EVOC Discussion</a:t>
            </a:r>
          </a:p>
        </p:txBody>
      </p:sp>
    </p:spTree>
    <p:extLst>
      <p:ext uri="{BB962C8B-B14F-4D97-AF65-F5344CB8AC3E}">
        <p14:creationId xmlns:p14="http://schemas.microsoft.com/office/powerpoint/2010/main" val="2979551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08259AC0-B0E3-43BF-AF4E-530AA6008B86}"/>
              </a:ext>
            </a:extLst>
          </p:cNvPr>
          <p:cNvSpPr>
            <a:spLocks noGrp="1"/>
          </p:cNvSpPr>
          <p:nvPr>
            <p:ph idx="1"/>
          </p:nvPr>
        </p:nvSpPr>
        <p:spPr>
          <a:xfrm>
            <a:off x="455295" y="1524000"/>
            <a:ext cx="8229600" cy="4586287"/>
          </a:xfrm>
        </p:spPr>
        <p:txBody>
          <a:bodyPr/>
          <a:lstStyle/>
          <a:p>
            <a:pPr marL="0" indent="0" algn="ctr">
              <a:buNone/>
            </a:pPr>
            <a:r>
              <a:rPr lang="en-US" sz="4000" dirty="0"/>
              <a:t>Article VI Changes</a:t>
            </a:r>
          </a:p>
          <a:p>
            <a:r>
              <a:rPr lang="en-US" dirty="0"/>
              <a:t>R605:  No more physical credentials</a:t>
            </a:r>
          </a:p>
          <a:p>
            <a:r>
              <a:rPr lang="en-US" dirty="0"/>
              <a:t>R610:  </a:t>
            </a:r>
          </a:p>
          <a:p>
            <a:pPr lvl="1"/>
            <a:r>
              <a:rPr lang="en-US" dirty="0"/>
              <a:t>Licensees must electronically furnish their base with </a:t>
            </a:r>
            <a:r>
              <a:rPr lang="en-US" dirty="0" err="1"/>
              <a:t>VINs</a:t>
            </a:r>
            <a:r>
              <a:rPr lang="en-US" dirty="0"/>
              <a:t> of their IFTA fleet vehicles</a:t>
            </a:r>
          </a:p>
          <a:p>
            <a:pPr lvl="1"/>
            <a:r>
              <a:rPr lang="en-US" dirty="0"/>
              <a:t>Jurisdictions must update VIN data, by account number, to IFTA Clearinghouse daily</a:t>
            </a:r>
          </a:p>
          <a:p>
            <a:pPr lvl="1"/>
            <a:endParaRPr lang="en-US" dirty="0"/>
          </a:p>
          <a:p>
            <a:endParaRPr lang="en-US" dirty="0"/>
          </a:p>
          <a:p>
            <a:endParaRPr lang="en-US" dirty="0"/>
          </a:p>
        </p:txBody>
      </p:sp>
      <p:sp>
        <p:nvSpPr>
          <p:cNvPr id="3" name="Title 2">
            <a:extLst>
              <a:ext uri="{FF2B5EF4-FFF2-40B4-BE49-F238E27FC236}">
                <a16:creationId xmlns:a16="http://schemas.microsoft.com/office/drawing/2014/main" xmlns="" id="{C4A91E4D-2454-44FB-BE72-88A1CFFAB585}"/>
              </a:ext>
            </a:extLst>
          </p:cNvPr>
          <p:cNvSpPr>
            <a:spLocks noGrp="1"/>
          </p:cNvSpPr>
          <p:nvPr>
            <p:ph type="title"/>
          </p:nvPr>
        </p:nvSpPr>
        <p:spPr/>
        <p:txBody>
          <a:bodyPr/>
          <a:lstStyle/>
          <a:p>
            <a:pPr algn="r"/>
            <a:r>
              <a:rPr lang="en-US" dirty="0" err="1"/>
              <a:t>EVOC</a:t>
            </a:r>
            <a:r>
              <a:rPr lang="en-US" dirty="0"/>
              <a:t> Discussion</a:t>
            </a:r>
          </a:p>
        </p:txBody>
      </p:sp>
    </p:spTree>
    <p:extLst>
      <p:ext uri="{BB962C8B-B14F-4D97-AF65-F5344CB8AC3E}">
        <p14:creationId xmlns:p14="http://schemas.microsoft.com/office/powerpoint/2010/main" val="3396686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B0886EE-812F-47A8-9567-F1EBB2255B56}"/>
              </a:ext>
            </a:extLst>
          </p:cNvPr>
          <p:cNvSpPr>
            <a:spLocks noGrp="1"/>
          </p:cNvSpPr>
          <p:nvPr>
            <p:ph idx="1"/>
          </p:nvPr>
        </p:nvSpPr>
        <p:spPr>
          <a:xfrm>
            <a:off x="455295" y="1524000"/>
            <a:ext cx="8229600" cy="4586287"/>
          </a:xfrm>
        </p:spPr>
        <p:txBody>
          <a:bodyPr/>
          <a:lstStyle/>
          <a:p>
            <a:pPr marL="0" indent="0" algn="ctr">
              <a:buNone/>
            </a:pPr>
            <a:r>
              <a:rPr lang="en-US" sz="4000" dirty="0"/>
              <a:t>Article VI Changes, cont’d.</a:t>
            </a:r>
          </a:p>
          <a:p>
            <a:r>
              <a:rPr lang="en-US" dirty="0"/>
              <a:t>R610, cont’d:</a:t>
            </a:r>
          </a:p>
          <a:p>
            <a:pPr lvl="1"/>
            <a:r>
              <a:rPr lang="en-US" dirty="0"/>
              <a:t>Licensees have two days to notify base of VIN changes</a:t>
            </a:r>
          </a:p>
          <a:p>
            <a:pPr lvl="1"/>
            <a:r>
              <a:rPr lang="en-US" dirty="0"/>
              <a:t>Changes explicitly to provide better enforcement</a:t>
            </a:r>
          </a:p>
          <a:p>
            <a:r>
              <a:rPr lang="en-US" dirty="0"/>
              <a:t>R620: Failure of Licensee to notify base of VIN changes subject to penalty – But What?</a:t>
            </a:r>
          </a:p>
          <a:p>
            <a:pPr lvl="1"/>
            <a:endParaRPr lang="en-US" dirty="0"/>
          </a:p>
        </p:txBody>
      </p:sp>
      <p:sp>
        <p:nvSpPr>
          <p:cNvPr id="3" name="Title 2">
            <a:extLst>
              <a:ext uri="{FF2B5EF4-FFF2-40B4-BE49-F238E27FC236}">
                <a16:creationId xmlns:a16="http://schemas.microsoft.com/office/drawing/2014/main" xmlns="" id="{A245EDFE-CCAD-46D4-BF86-0E0BFF2968B4}"/>
              </a:ext>
            </a:extLst>
          </p:cNvPr>
          <p:cNvSpPr>
            <a:spLocks noGrp="1"/>
          </p:cNvSpPr>
          <p:nvPr>
            <p:ph type="title"/>
          </p:nvPr>
        </p:nvSpPr>
        <p:spPr/>
        <p:txBody>
          <a:bodyPr/>
          <a:lstStyle/>
          <a:p>
            <a:pPr algn="r"/>
            <a:r>
              <a:rPr lang="en-US" dirty="0" err="1"/>
              <a:t>EVOC</a:t>
            </a:r>
            <a:r>
              <a:rPr lang="en-US" dirty="0"/>
              <a:t> Discussion</a:t>
            </a:r>
          </a:p>
        </p:txBody>
      </p:sp>
    </p:spTree>
    <p:extLst>
      <p:ext uri="{BB962C8B-B14F-4D97-AF65-F5344CB8AC3E}">
        <p14:creationId xmlns:p14="http://schemas.microsoft.com/office/powerpoint/2010/main" val="3174761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a:buNone/>
            </a:pPr>
            <a:r>
              <a:rPr lang="en-US" sz="4800" dirty="0"/>
              <a:t>Now for Something Completely Different</a:t>
            </a:r>
          </a:p>
          <a:p>
            <a:pPr marL="0" indent="0">
              <a:buNone/>
            </a:pPr>
            <a:r>
              <a:rPr lang="en-US" sz="3600" dirty="0" smtClean="0"/>
              <a:t>National </a:t>
            </a:r>
            <a:r>
              <a:rPr lang="en-US" sz="3600" dirty="0"/>
              <a:t>Pilots of mileage-based user fee or vehicle mileage tax or road usage fee</a:t>
            </a:r>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2539525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3893A0D1-694B-43EF-ABC0-D36A458AF6DB}"/>
              </a:ext>
            </a:extLst>
          </p:cNvPr>
          <p:cNvSpPr>
            <a:spLocks noGrp="1"/>
          </p:cNvSpPr>
          <p:nvPr>
            <p:ph idx="1"/>
          </p:nvPr>
        </p:nvSpPr>
        <p:spPr>
          <a:xfrm>
            <a:off x="455295" y="1447800"/>
            <a:ext cx="8229600" cy="4662487"/>
          </a:xfrm>
        </p:spPr>
        <p:txBody>
          <a:bodyPr/>
          <a:lstStyle/>
          <a:p>
            <a:pPr marL="0" indent="0" algn="ctr">
              <a:buNone/>
            </a:pPr>
            <a:r>
              <a:rPr lang="en-US" sz="4000" dirty="0"/>
              <a:t>BE CAREFUL HERE</a:t>
            </a:r>
          </a:p>
          <a:p>
            <a:pPr marL="0" indent="0">
              <a:buNone/>
            </a:pPr>
            <a:r>
              <a:rPr lang="en-US" dirty="0"/>
              <a:t>Almost all discussions of </a:t>
            </a:r>
            <a:r>
              <a:rPr lang="en-US" dirty="0" err="1"/>
              <a:t>MBUFs</a:t>
            </a:r>
            <a:r>
              <a:rPr lang="en-US" dirty="0"/>
              <a:t>, </a:t>
            </a:r>
            <a:r>
              <a:rPr lang="en-US" dirty="0" err="1"/>
              <a:t>VMTs</a:t>
            </a:r>
            <a:r>
              <a:rPr lang="en-US" dirty="0"/>
              <a:t>, etc., start with these assumptions:</a:t>
            </a:r>
          </a:p>
          <a:p>
            <a:pPr lvl="1"/>
            <a:r>
              <a:rPr lang="en-US" dirty="0"/>
              <a:t>The traditional fuel tax is in trouble, or obsolete</a:t>
            </a:r>
          </a:p>
          <a:p>
            <a:pPr lvl="1"/>
            <a:r>
              <a:rPr lang="en-US" dirty="0" err="1"/>
              <a:t>EVs</a:t>
            </a:r>
            <a:r>
              <a:rPr lang="en-US" dirty="0"/>
              <a:t> will require replacing the fuel tax</a:t>
            </a:r>
          </a:p>
          <a:p>
            <a:pPr lvl="1"/>
            <a:r>
              <a:rPr lang="en-US" dirty="0"/>
              <a:t>A mileage tax is a reasonable, appropriate way to fund the roads</a:t>
            </a:r>
          </a:p>
          <a:p>
            <a:pPr marL="0" indent="0">
              <a:buNone/>
            </a:pPr>
            <a:r>
              <a:rPr lang="en-US" dirty="0" smtClean="0"/>
              <a:t>BUT…</a:t>
            </a:r>
            <a:endParaRPr lang="en-US" dirty="0"/>
          </a:p>
          <a:p>
            <a:endParaRPr lang="en-US" dirty="0"/>
          </a:p>
          <a:p>
            <a:endParaRPr lang="en-US" dirty="0"/>
          </a:p>
        </p:txBody>
      </p:sp>
      <p:sp>
        <p:nvSpPr>
          <p:cNvPr id="3" name="Title 2">
            <a:extLst>
              <a:ext uri="{FF2B5EF4-FFF2-40B4-BE49-F238E27FC236}">
                <a16:creationId xmlns:a16="http://schemas.microsoft.com/office/drawing/2014/main" xmlns="" id="{BC312320-1F62-49D5-8C2D-57124152E03A}"/>
              </a:ext>
            </a:extLst>
          </p:cNvPr>
          <p:cNvSpPr>
            <a:spLocks noGrp="1"/>
          </p:cNvSpPr>
          <p:nvPr>
            <p:ph type="title"/>
          </p:nvPr>
        </p:nvSpPr>
        <p:spPr/>
        <p:txBody>
          <a:bodyPr/>
          <a:lstStyle/>
          <a:p>
            <a:pPr algn="r"/>
            <a:r>
              <a:rPr lang="en-US" dirty="0" err="1"/>
              <a:t>EVOC</a:t>
            </a:r>
            <a:r>
              <a:rPr lang="en-US" dirty="0"/>
              <a:t> Discussion</a:t>
            </a:r>
          </a:p>
        </p:txBody>
      </p:sp>
    </p:spTree>
    <p:extLst>
      <p:ext uri="{BB962C8B-B14F-4D97-AF65-F5344CB8AC3E}">
        <p14:creationId xmlns:p14="http://schemas.microsoft.com/office/powerpoint/2010/main" val="3004441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1D692D82-0038-4C73-A528-BC5E6F76BFCD}"/>
              </a:ext>
            </a:extLst>
          </p:cNvPr>
          <p:cNvSpPr>
            <a:spLocks noGrp="1"/>
          </p:cNvSpPr>
          <p:nvPr>
            <p:ph idx="1"/>
          </p:nvPr>
        </p:nvSpPr>
        <p:spPr>
          <a:xfrm>
            <a:off x="455295" y="1371600"/>
            <a:ext cx="8229600" cy="4738687"/>
          </a:xfrm>
        </p:spPr>
        <p:txBody>
          <a:bodyPr/>
          <a:lstStyle/>
          <a:p>
            <a:pPr marL="0" indent="0" algn="ctr">
              <a:buNone/>
            </a:pPr>
            <a:r>
              <a:rPr lang="en-US" sz="4000" dirty="0"/>
              <a:t>NONE OF THIS IS TRUE !!</a:t>
            </a:r>
          </a:p>
          <a:p>
            <a:pPr marL="0" indent="0">
              <a:buNone/>
            </a:pPr>
            <a:r>
              <a:rPr lang="en-US" dirty="0"/>
              <a:t>To the extent the fuel tax has a problem, the problem is </a:t>
            </a:r>
            <a:r>
              <a:rPr lang="en-US" dirty="0" smtClean="0"/>
              <a:t>POLITICAL.</a:t>
            </a:r>
            <a:br>
              <a:rPr lang="en-US" dirty="0" smtClean="0"/>
            </a:br>
            <a:endParaRPr lang="en-US" sz="1600" dirty="0"/>
          </a:p>
          <a:p>
            <a:pPr marL="0" indent="0">
              <a:buNone/>
            </a:pPr>
            <a:r>
              <a:rPr lang="en-US" dirty="0"/>
              <a:t>EVs are a negligible share of the market, and may never be more than </a:t>
            </a:r>
            <a:r>
              <a:rPr lang="en-US" dirty="0" smtClean="0"/>
              <a:t>that.</a:t>
            </a:r>
            <a:br>
              <a:rPr lang="en-US" dirty="0" smtClean="0"/>
            </a:br>
            <a:endParaRPr lang="en-US" sz="1600" dirty="0"/>
          </a:p>
          <a:p>
            <a:pPr marL="0" indent="0">
              <a:buNone/>
            </a:pPr>
            <a:r>
              <a:rPr lang="en-US" dirty="0"/>
              <a:t>Mileage taxes are highly problematic, and haven’t worked well at </a:t>
            </a:r>
            <a:r>
              <a:rPr lang="en-US" dirty="0" smtClean="0"/>
              <a:t>all.</a:t>
            </a:r>
            <a:endParaRPr lang="en-US" dirty="0"/>
          </a:p>
        </p:txBody>
      </p:sp>
      <p:sp>
        <p:nvSpPr>
          <p:cNvPr id="3" name="Title 2">
            <a:extLst>
              <a:ext uri="{FF2B5EF4-FFF2-40B4-BE49-F238E27FC236}">
                <a16:creationId xmlns:a16="http://schemas.microsoft.com/office/drawing/2014/main" xmlns="" id="{6FADB88F-3F3E-4E99-8DD6-D28BCDA43C31}"/>
              </a:ext>
            </a:extLst>
          </p:cNvPr>
          <p:cNvSpPr>
            <a:spLocks noGrp="1"/>
          </p:cNvSpPr>
          <p:nvPr>
            <p:ph type="title"/>
          </p:nvPr>
        </p:nvSpPr>
        <p:spPr/>
        <p:txBody>
          <a:bodyPr/>
          <a:lstStyle/>
          <a:p>
            <a:pPr algn="r"/>
            <a:r>
              <a:rPr lang="en-US" dirty="0" err="1"/>
              <a:t>EVOC</a:t>
            </a:r>
            <a:r>
              <a:rPr lang="en-US" dirty="0"/>
              <a:t> Discussion</a:t>
            </a:r>
          </a:p>
        </p:txBody>
      </p:sp>
    </p:spTree>
    <p:extLst>
      <p:ext uri="{BB962C8B-B14F-4D97-AF65-F5344CB8AC3E}">
        <p14:creationId xmlns:p14="http://schemas.microsoft.com/office/powerpoint/2010/main" val="227682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4400" dirty="0"/>
              <a:t>MBUFA </a:t>
            </a:r>
            <a:r>
              <a:rPr lang="en-US" sz="4400" dirty="0" smtClean="0"/>
              <a:t>(</a:t>
            </a:r>
            <a:r>
              <a:rPr lang="en-US" sz="4400" dirty="0"/>
              <a:t>mileage based user fee alliance)</a:t>
            </a:r>
          </a:p>
          <a:p>
            <a:pPr marL="0" indent="0">
              <a:buNone/>
            </a:pPr>
            <a:r>
              <a:rPr lang="en-US" sz="4400" dirty="0"/>
              <a:t>Promoting a national pilot</a:t>
            </a:r>
          </a:p>
          <a:p>
            <a:pPr marL="0" indent="0">
              <a:buNone/>
            </a:pPr>
            <a:r>
              <a:rPr lang="en-US" sz="4400" dirty="0"/>
              <a:t>End game is to activate national program by Federal Government</a:t>
            </a:r>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352692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4400" dirty="0"/>
              <a:t>MBUFA </a:t>
            </a:r>
          </a:p>
          <a:p>
            <a:pPr marL="0" indent="0">
              <a:buNone/>
            </a:pPr>
            <a:r>
              <a:rPr lang="en-US" sz="4400" dirty="0"/>
              <a:t>Enthralled with IFTA model </a:t>
            </a:r>
          </a:p>
          <a:p>
            <a:pPr marL="0" indent="0">
              <a:buNone/>
            </a:pPr>
            <a:r>
              <a:rPr lang="en-US" sz="4400" dirty="0"/>
              <a:t>Millennial Concentric predictions</a:t>
            </a:r>
          </a:p>
          <a:p>
            <a:pPr marL="0" indent="0">
              <a:buNone/>
            </a:pPr>
            <a:r>
              <a:rPr lang="en-US" sz="4400" dirty="0"/>
              <a:t>Fleet reporting and ownership is major part of their program</a:t>
            </a:r>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11904530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4400" dirty="0"/>
              <a:t>MBUFA</a:t>
            </a:r>
          </a:p>
          <a:p>
            <a:pPr marL="0" indent="0">
              <a:buNone/>
            </a:pPr>
            <a:r>
              <a:rPr lang="en-US" sz="4400" dirty="0"/>
              <a:t>Perspectives</a:t>
            </a:r>
          </a:p>
          <a:p>
            <a:pPr marL="0" indent="0">
              <a:buNone/>
            </a:pPr>
            <a:r>
              <a:rPr lang="en-US" sz="4400" dirty="0"/>
              <a:t>Corporate ownership and operation</a:t>
            </a:r>
          </a:p>
          <a:p>
            <a:pPr marL="0" indent="0">
              <a:buNone/>
            </a:pPr>
            <a:r>
              <a:rPr lang="en-US" sz="4400" dirty="0"/>
              <a:t>Fleet reporting is an asset</a:t>
            </a:r>
          </a:p>
          <a:p>
            <a:pPr marL="0" indent="0">
              <a:buNone/>
            </a:pPr>
            <a:endParaRPr lang="en-US" sz="4400" dirty="0"/>
          </a:p>
          <a:p>
            <a:endParaRPr lang="en-US" sz="4400" dirty="0"/>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1579342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EVOC:</a:t>
            </a:r>
            <a:endParaRPr lang="en-US" dirty="0"/>
          </a:p>
          <a:p>
            <a:pPr marL="400050" lvl="1" indent="0">
              <a:buNone/>
            </a:pPr>
            <a:r>
              <a:rPr lang="en-US" sz="3200" dirty="0" smtClean="0"/>
              <a:t>a </a:t>
            </a:r>
            <a:r>
              <a:rPr lang="en-US" sz="3200" dirty="0"/>
              <a:t>means of enabling LE on the side of the </a:t>
            </a:r>
            <a:r>
              <a:rPr lang="en-US" sz="3200" dirty="0" smtClean="0"/>
              <a:t>road </a:t>
            </a:r>
            <a:r>
              <a:rPr lang="en-US" sz="3200" dirty="0"/>
              <a:t>to deal effectively with the truck in front of them.  Enforcement must be able to key into one or more universal databases and verify that the status of the vehicle is OK, or not.  </a:t>
            </a:r>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2159028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4400" dirty="0"/>
              <a:t>Northwestern </a:t>
            </a:r>
            <a:r>
              <a:rPr lang="en-US" sz="4400" dirty="0" smtClean="0"/>
              <a:t>States Washington</a:t>
            </a:r>
            <a:r>
              <a:rPr lang="en-US" sz="4400" dirty="0"/>
              <a:t>, Oregon and California all had pilots </a:t>
            </a:r>
          </a:p>
          <a:p>
            <a:pPr marL="0" indent="0">
              <a:buNone/>
            </a:pPr>
            <a:endParaRPr lang="en-US" sz="2400" dirty="0" smtClean="0"/>
          </a:p>
          <a:p>
            <a:pPr marL="0" indent="0">
              <a:buNone/>
            </a:pPr>
            <a:r>
              <a:rPr lang="en-US" sz="4400" dirty="0" smtClean="0"/>
              <a:t>RUC </a:t>
            </a:r>
            <a:r>
              <a:rPr lang="en-US" sz="4400" dirty="0"/>
              <a:t>West is now 14 states</a:t>
            </a:r>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28912547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4400" dirty="0"/>
              <a:t>Acknowledged interstate travel but willfully ignored ramifications</a:t>
            </a:r>
          </a:p>
          <a:p>
            <a:endParaRPr lang="en-US" sz="4400" dirty="0"/>
          </a:p>
          <a:p>
            <a:pPr marL="0" indent="0">
              <a:buNone/>
            </a:pPr>
            <a:r>
              <a:rPr lang="en-US" sz="4400" dirty="0"/>
              <a:t>RUC West will include interstate travel when they have a pilot</a:t>
            </a:r>
          </a:p>
          <a:p>
            <a:pPr marL="0" indent="0">
              <a:buNone/>
            </a:pPr>
            <a:endParaRPr lang="en-US" sz="4400" dirty="0"/>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3808325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295" y="1600200"/>
            <a:ext cx="8229600" cy="4510087"/>
          </a:xfrm>
        </p:spPr>
        <p:txBody>
          <a:bodyPr/>
          <a:lstStyle/>
          <a:p>
            <a:pPr marL="0" indent="0">
              <a:buNone/>
            </a:pPr>
            <a:r>
              <a:rPr lang="en-US" sz="4400" dirty="0"/>
              <a:t>I95 Corridor Coalition</a:t>
            </a:r>
          </a:p>
          <a:p>
            <a:pPr marL="0" indent="0">
              <a:buNone/>
            </a:pPr>
            <a:r>
              <a:rPr lang="en-US" sz="4400" dirty="0" smtClean="0"/>
              <a:t>States </a:t>
            </a:r>
            <a:r>
              <a:rPr lang="en-US" sz="4400" dirty="0"/>
              <a:t>from Florida to Maine</a:t>
            </a:r>
          </a:p>
          <a:p>
            <a:pPr marL="0" indent="0">
              <a:buNone/>
            </a:pPr>
            <a:r>
              <a:rPr lang="en-US" sz="4400" dirty="0"/>
              <a:t>Embraced interstate travel and acknowledge value of IFTA operations (clearinghouse)</a:t>
            </a:r>
          </a:p>
          <a:p>
            <a:pPr marL="0" indent="0">
              <a:buNone/>
            </a:pPr>
            <a:endParaRPr lang="en-US" sz="4400" dirty="0"/>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1674335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294" y="1965324"/>
            <a:ext cx="8460105" cy="4144963"/>
          </a:xfrm>
        </p:spPr>
        <p:txBody>
          <a:bodyPr/>
          <a:lstStyle/>
          <a:p>
            <a:pPr marL="0" indent="0">
              <a:buNone/>
            </a:pPr>
            <a:r>
              <a:rPr lang="en-US" sz="4400" dirty="0"/>
              <a:t>Perspectives</a:t>
            </a:r>
          </a:p>
          <a:p>
            <a:pPr marL="0" indent="0">
              <a:buNone/>
            </a:pPr>
            <a:r>
              <a:rPr lang="en-US" sz="4400" dirty="0"/>
              <a:t>Corporate ownership and operation</a:t>
            </a:r>
          </a:p>
          <a:p>
            <a:pPr marL="0" indent="0">
              <a:buNone/>
            </a:pPr>
            <a:r>
              <a:rPr lang="en-US" sz="4400" dirty="0"/>
              <a:t>Fleet reporting is an asset</a:t>
            </a:r>
          </a:p>
          <a:p>
            <a:endParaRPr lang="en-US" sz="4400" dirty="0"/>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2867623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4400" dirty="0"/>
              <a:t>Perspectives</a:t>
            </a:r>
          </a:p>
          <a:p>
            <a:pPr marL="0" indent="0">
              <a:buNone/>
            </a:pPr>
            <a:r>
              <a:rPr lang="en-US" sz="4400" dirty="0" smtClean="0"/>
              <a:t>	Jurisdictional </a:t>
            </a:r>
            <a:r>
              <a:rPr lang="en-US" sz="4400" dirty="0"/>
              <a:t>Partners</a:t>
            </a:r>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4229221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4400" dirty="0"/>
              <a:t>Perspectives</a:t>
            </a:r>
          </a:p>
          <a:p>
            <a:pPr marL="457200" lvl="1" indent="0">
              <a:buNone/>
            </a:pPr>
            <a:r>
              <a:rPr lang="en-US" sz="4000" dirty="0" smtClean="0"/>
              <a:t>Industry </a:t>
            </a:r>
            <a:r>
              <a:rPr lang="en-US" sz="4000" dirty="0"/>
              <a:t>Partners</a:t>
            </a:r>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2405967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65324"/>
            <a:ext cx="8686799" cy="4144963"/>
          </a:xfrm>
        </p:spPr>
        <p:txBody>
          <a:bodyPr/>
          <a:lstStyle/>
          <a:p>
            <a:pPr marL="0" indent="0">
              <a:buNone/>
            </a:pPr>
            <a:r>
              <a:rPr lang="en-US" sz="4400" dirty="0"/>
              <a:t>Perspectives</a:t>
            </a:r>
          </a:p>
          <a:p>
            <a:pPr marL="0" indent="0">
              <a:buNone/>
            </a:pPr>
            <a:r>
              <a:rPr lang="en-US" sz="4400" dirty="0" smtClean="0"/>
              <a:t>	</a:t>
            </a:r>
            <a:r>
              <a:rPr lang="en-US" sz="4000" dirty="0" smtClean="0"/>
              <a:t>Collaborative </a:t>
            </a:r>
            <a:r>
              <a:rPr lang="en-US" sz="4000" dirty="0"/>
              <a:t>Government Entities </a:t>
            </a:r>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14512602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295" y="1066800"/>
            <a:ext cx="8229600" cy="5043487"/>
          </a:xfrm>
        </p:spPr>
        <p:txBody>
          <a:bodyPr/>
          <a:lstStyle/>
          <a:p>
            <a:pPr marL="0" indent="0">
              <a:buNone/>
            </a:pPr>
            <a:endParaRPr lang="en-US" sz="4400" dirty="0"/>
          </a:p>
          <a:p>
            <a:pPr marL="0" indent="0">
              <a:buNone/>
            </a:pPr>
            <a:r>
              <a:rPr lang="en-US" sz="4400" dirty="0"/>
              <a:t>The Board of Trustees seeks input from all parties to develop an appropriate  </a:t>
            </a:r>
            <a:r>
              <a:rPr lang="en-US" sz="4400" dirty="0" smtClean="0"/>
              <a:t>plan (</a:t>
            </a:r>
            <a:r>
              <a:rPr lang="en-US" sz="4400" dirty="0"/>
              <a:t>ballot) to move forward with EVOC support </a:t>
            </a:r>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33360638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4400" dirty="0" smtClean="0"/>
              <a:t>All </a:t>
            </a:r>
            <a:r>
              <a:rPr lang="en-US" sz="4400" dirty="0"/>
              <a:t>comments and concerns will be combined and evaluated by the Board of Trustees at their fall </a:t>
            </a:r>
            <a:r>
              <a:rPr lang="en-US" sz="4400" dirty="0" smtClean="0"/>
              <a:t>meeting.</a:t>
            </a:r>
            <a:endParaRPr lang="en-US" sz="4400" dirty="0"/>
          </a:p>
          <a:p>
            <a:endParaRPr lang="en-US" sz="4400" dirty="0"/>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10526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057400"/>
            <a:ext cx="8229600" cy="4144963"/>
          </a:xfrm>
        </p:spPr>
        <p:txBody>
          <a:bodyPr/>
          <a:lstStyle/>
          <a:p>
            <a:pPr marL="0" indent="0">
              <a:buNone/>
            </a:pPr>
            <a:r>
              <a:rPr lang="en-US" sz="3600" dirty="0"/>
              <a:t>This may be done by:</a:t>
            </a:r>
          </a:p>
          <a:p>
            <a:pPr marL="0" indent="0">
              <a:buNone/>
            </a:pPr>
            <a:r>
              <a:rPr lang="en-US" sz="3600" dirty="0"/>
              <a:t>1</a:t>
            </a:r>
            <a:r>
              <a:rPr lang="en-US" sz="3600" dirty="0" smtClean="0"/>
              <a:t>.   DOT </a:t>
            </a:r>
            <a:r>
              <a:rPr lang="en-US" sz="3600" dirty="0"/>
              <a:t>number on the </a:t>
            </a:r>
            <a:r>
              <a:rPr lang="en-US" sz="3600" dirty="0" smtClean="0"/>
              <a:t>truck</a:t>
            </a:r>
            <a:endParaRPr lang="en-US" sz="3600" dirty="0"/>
          </a:p>
          <a:p>
            <a:pPr marL="0" indent="0">
              <a:buNone/>
            </a:pPr>
            <a:r>
              <a:rPr lang="en-US" sz="3600" dirty="0"/>
              <a:t>2</a:t>
            </a:r>
            <a:r>
              <a:rPr lang="en-US" sz="3600" dirty="0" smtClean="0"/>
              <a:t>.   </a:t>
            </a:r>
            <a:r>
              <a:rPr lang="en-US" sz="3600" dirty="0"/>
              <a:t>L</a:t>
            </a:r>
            <a:r>
              <a:rPr lang="en-US" sz="3600" dirty="0" smtClean="0"/>
              <a:t>icense </a:t>
            </a:r>
            <a:r>
              <a:rPr lang="en-US" sz="3600" dirty="0"/>
              <a:t>plate </a:t>
            </a:r>
            <a:r>
              <a:rPr lang="en-US" sz="3600" dirty="0" smtClean="0"/>
              <a:t>number</a:t>
            </a:r>
            <a:endParaRPr lang="en-US" sz="3600" dirty="0"/>
          </a:p>
          <a:p>
            <a:pPr marL="0" indent="0">
              <a:buNone/>
            </a:pPr>
            <a:r>
              <a:rPr lang="en-US" sz="3600" dirty="0"/>
              <a:t>3. </a:t>
            </a:r>
            <a:r>
              <a:rPr lang="en-US" sz="3600" dirty="0" smtClean="0"/>
              <a:t>  VIN </a:t>
            </a:r>
            <a:endParaRPr lang="en-US" sz="3600" dirty="0"/>
          </a:p>
          <a:p>
            <a:pPr marL="0" indent="0">
              <a:buNone/>
            </a:pPr>
            <a:endParaRPr lang="en-US" dirty="0"/>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2567203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295" y="2514600"/>
            <a:ext cx="8229600" cy="3595687"/>
          </a:xfrm>
        </p:spPr>
        <p:txBody>
          <a:bodyPr/>
          <a:lstStyle/>
          <a:p>
            <a:pPr marL="0" indent="0">
              <a:buNone/>
            </a:pPr>
            <a:r>
              <a:rPr lang="en-US" sz="3600" dirty="0"/>
              <a:t>1. Identifies the carrier rather than </a:t>
            </a:r>
            <a:r>
              <a:rPr lang="en-US" sz="3600" dirty="0" smtClean="0"/>
              <a:t>the vehicle </a:t>
            </a:r>
            <a:endParaRPr lang="en-US" sz="3600" dirty="0"/>
          </a:p>
          <a:p>
            <a:pPr marL="0" indent="0">
              <a:buNone/>
            </a:pPr>
            <a:r>
              <a:rPr lang="en-US" sz="3600" dirty="0"/>
              <a:t>2. The registrant rather than the vehicle</a:t>
            </a:r>
          </a:p>
          <a:p>
            <a:pPr marL="0" indent="0">
              <a:buNone/>
            </a:pPr>
            <a:r>
              <a:rPr lang="en-US" sz="3600" dirty="0"/>
              <a:t>3. The vehicle but nothing </a:t>
            </a:r>
            <a:r>
              <a:rPr lang="en-US" sz="3600" dirty="0" smtClean="0"/>
              <a:t>else</a:t>
            </a:r>
            <a:endParaRPr lang="en-US" sz="3600" dirty="0"/>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1471300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295" y="1524000"/>
            <a:ext cx="8229600" cy="4586287"/>
          </a:xfrm>
        </p:spPr>
        <p:txBody>
          <a:bodyPr/>
          <a:lstStyle/>
          <a:p>
            <a:pPr marL="0" indent="0">
              <a:buNone/>
            </a:pPr>
            <a:r>
              <a:rPr lang="en-US" dirty="0"/>
              <a:t>1 and 2 may get enforcement much of the way to the identification of the IFTA fleet of which the vehicle is, or might be, or should be, a part.</a:t>
            </a:r>
          </a:p>
          <a:p>
            <a:pPr marL="0" indent="0">
              <a:buNone/>
            </a:pPr>
            <a:endParaRPr lang="en-US" dirty="0" smtClean="0"/>
          </a:p>
          <a:p>
            <a:pPr marL="0" indent="0">
              <a:buNone/>
            </a:pPr>
            <a:r>
              <a:rPr lang="en-US" dirty="0" smtClean="0"/>
              <a:t>That’s </a:t>
            </a:r>
            <a:r>
              <a:rPr lang="en-US" dirty="0"/>
              <a:t>inadequate for law enforcement's need.  An IFTA fleet may not be congruent with some other definition of fleet, and if it is today, it may not be tomorrow.</a:t>
            </a:r>
          </a:p>
          <a:p>
            <a:endParaRPr lang="en-US" dirty="0"/>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4121129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5295" y="2209800"/>
            <a:ext cx="8229600" cy="3900487"/>
          </a:xfrm>
        </p:spPr>
        <p:txBody>
          <a:bodyPr/>
          <a:lstStyle/>
          <a:p>
            <a:pPr marL="0" indent="0">
              <a:buNone/>
            </a:pPr>
            <a:r>
              <a:rPr lang="en-US" dirty="0"/>
              <a:t>EVOC won't work for IFTA as those two concepts now stand.  The Agreement was deliberately set up to be fleet-  rather than vehicle-oriented, and the makeup of an IFTA fleet isn't the same as any other relevant concept. </a:t>
            </a:r>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1767531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No one knows exactly what vehicles are in an IFTA fleet at any given time except the licensee and - maybe - the base-state auditor of that licensee (97% chance that will not occur). </a:t>
            </a:r>
          </a:p>
          <a:p>
            <a:endParaRPr lang="en-US" dirty="0"/>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3426556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BE6994D6-EEC2-4C2C-BAD4-4B5AD2EE7C89}"/>
              </a:ext>
            </a:extLst>
          </p:cNvPr>
          <p:cNvSpPr>
            <a:spLocks noGrp="1"/>
          </p:cNvSpPr>
          <p:nvPr>
            <p:ph idx="1"/>
          </p:nvPr>
        </p:nvSpPr>
        <p:spPr/>
        <p:txBody>
          <a:bodyPr/>
          <a:lstStyle/>
          <a:p>
            <a:pPr marL="0" indent="0">
              <a:buNone/>
            </a:pPr>
            <a:r>
              <a:rPr lang="en-US" sz="4000" dirty="0"/>
              <a:t>What’s Industry’s Interest in </a:t>
            </a:r>
            <a:r>
              <a:rPr lang="en-US" sz="4000" dirty="0" err="1"/>
              <a:t>EVOC</a:t>
            </a:r>
            <a:r>
              <a:rPr lang="en-US" sz="4000" dirty="0"/>
              <a:t>?</a:t>
            </a:r>
          </a:p>
          <a:p>
            <a:endParaRPr lang="en-US" sz="3600" dirty="0"/>
          </a:p>
          <a:p>
            <a:pPr marL="0" indent="0">
              <a:buNone/>
            </a:pPr>
            <a:r>
              <a:rPr lang="en-US" sz="3600" dirty="0"/>
              <a:t>Better Enforcement</a:t>
            </a:r>
          </a:p>
          <a:p>
            <a:pPr marL="0" indent="0">
              <a:buNone/>
            </a:pPr>
            <a:r>
              <a:rPr lang="en-US" sz="3600" dirty="0"/>
              <a:t>Eliminating IFTA Decals</a:t>
            </a:r>
          </a:p>
        </p:txBody>
      </p:sp>
      <p:sp>
        <p:nvSpPr>
          <p:cNvPr id="3" name="Title 2">
            <a:extLst>
              <a:ext uri="{FF2B5EF4-FFF2-40B4-BE49-F238E27FC236}">
                <a16:creationId xmlns:a16="http://schemas.microsoft.com/office/drawing/2014/main" xmlns="" id="{608A78F8-AB88-4433-9A2D-6066F9176F98}"/>
              </a:ext>
            </a:extLst>
          </p:cNvPr>
          <p:cNvSpPr>
            <a:spLocks noGrp="1"/>
          </p:cNvSpPr>
          <p:nvPr>
            <p:ph type="title"/>
          </p:nvPr>
        </p:nvSpPr>
        <p:spPr/>
        <p:txBody>
          <a:bodyPr/>
          <a:lstStyle/>
          <a:p>
            <a:pPr algn="r"/>
            <a:r>
              <a:rPr lang="en-US" dirty="0" err="1"/>
              <a:t>EVOC</a:t>
            </a:r>
            <a:r>
              <a:rPr lang="en-US" dirty="0"/>
              <a:t> Discussion</a:t>
            </a:r>
          </a:p>
        </p:txBody>
      </p:sp>
    </p:spTree>
    <p:extLst>
      <p:ext uri="{BB962C8B-B14F-4D97-AF65-F5344CB8AC3E}">
        <p14:creationId xmlns:p14="http://schemas.microsoft.com/office/powerpoint/2010/main" val="2657221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4419600"/>
          </a:xfrm>
        </p:spPr>
        <p:txBody>
          <a:bodyPr/>
          <a:lstStyle/>
          <a:p>
            <a:pPr marL="0" indent="0">
              <a:buNone/>
            </a:pPr>
            <a:r>
              <a:rPr lang="en-US" sz="4400" dirty="0"/>
              <a:t>DRAFT FOR DISCUSSION</a:t>
            </a:r>
          </a:p>
          <a:p>
            <a:pPr lvl="1"/>
            <a:r>
              <a:rPr lang="en-US" sz="4000" dirty="0"/>
              <a:t> Stemmed from Board request</a:t>
            </a:r>
          </a:p>
          <a:p>
            <a:pPr lvl="1"/>
            <a:r>
              <a:rPr lang="en-US" sz="4000" dirty="0"/>
              <a:t> “Changes needed to make IFTA vehicle-specific”</a:t>
            </a:r>
          </a:p>
          <a:p>
            <a:pPr lvl="1"/>
            <a:r>
              <a:rPr lang="en-US" sz="4000" dirty="0"/>
              <a:t>Much industry input</a:t>
            </a:r>
          </a:p>
          <a:p>
            <a:pPr marL="0" indent="0">
              <a:buNone/>
            </a:pPr>
            <a:r>
              <a:rPr lang="en-US" sz="4400" dirty="0" smtClean="0"/>
              <a:t>BUT…</a:t>
            </a:r>
            <a:endParaRPr lang="en-US" sz="4400" dirty="0"/>
          </a:p>
        </p:txBody>
      </p:sp>
      <p:sp>
        <p:nvSpPr>
          <p:cNvPr id="3" name="Title 2"/>
          <p:cNvSpPr>
            <a:spLocks noGrp="1"/>
          </p:cNvSpPr>
          <p:nvPr>
            <p:ph type="title"/>
          </p:nvPr>
        </p:nvSpPr>
        <p:spPr/>
        <p:txBody>
          <a:bodyPr/>
          <a:lstStyle/>
          <a:p>
            <a:r>
              <a:rPr lang="en-US" dirty="0"/>
              <a:t>                          EVOC Discussion</a:t>
            </a:r>
          </a:p>
        </p:txBody>
      </p:sp>
    </p:spTree>
    <p:extLst>
      <p:ext uri="{BB962C8B-B14F-4D97-AF65-F5344CB8AC3E}">
        <p14:creationId xmlns:p14="http://schemas.microsoft.com/office/powerpoint/2010/main" val="1416682236"/>
      </p:ext>
    </p:extLst>
  </p:cSld>
  <p:clrMapOvr>
    <a:masterClrMapping/>
  </p:clrMapOvr>
</p:sld>
</file>

<file path=ppt/theme/theme1.xml><?xml version="1.0" encoding="utf-8"?>
<a:theme xmlns:a="http://schemas.openxmlformats.org/drawingml/2006/main" name="IFTA ABM 201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TotalTime>
  <Words>695</Words>
  <Application>Microsoft Office PowerPoint</Application>
  <PresentationFormat>On-screen Show (4:3)</PresentationFormat>
  <Paragraphs>122</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IFTA ABM 2016</vt:lpstr>
      <vt:lpstr>IFTA Vehicle Specific &amp; EVOC Breakout</vt:lpstr>
      <vt:lpstr>                          EVOC Discussion</vt:lpstr>
      <vt:lpstr>                          EVOC Discussion</vt:lpstr>
      <vt:lpstr>                          EVOC Discussion</vt:lpstr>
      <vt:lpstr>                          EVOC Discussion</vt:lpstr>
      <vt:lpstr>                          EVOC Discussion</vt:lpstr>
      <vt:lpstr>                          EVOC Discussion</vt:lpstr>
      <vt:lpstr>EVOC Discussion</vt:lpstr>
      <vt:lpstr>                          EVOC Discussion</vt:lpstr>
      <vt:lpstr>EVOC Discussion</vt:lpstr>
      <vt:lpstr>EVOC Discussion</vt:lpstr>
      <vt:lpstr>EVOC Discussion</vt:lpstr>
      <vt:lpstr>EVOC Discussion</vt:lpstr>
      <vt:lpstr>                          EVOC Discussion</vt:lpstr>
      <vt:lpstr>EVOC Discussion</vt:lpstr>
      <vt:lpstr>EVOC Discussion</vt:lpstr>
      <vt:lpstr>                          EVOC Discussion</vt:lpstr>
      <vt:lpstr>                          EVOC Discussion</vt:lpstr>
      <vt:lpstr>                          EVOC Discussion</vt:lpstr>
      <vt:lpstr>                          EVOC Discussion</vt:lpstr>
      <vt:lpstr>                          EVOC Discussion</vt:lpstr>
      <vt:lpstr>                          EVOC Discussion</vt:lpstr>
      <vt:lpstr>                          EVOC Discussion</vt:lpstr>
      <vt:lpstr>                          EVOC Discussion</vt:lpstr>
      <vt:lpstr>                          EVOC Discussion</vt:lpstr>
      <vt:lpstr>                          EVOC Discussion</vt:lpstr>
      <vt:lpstr>                          EVOC Discussion</vt:lpstr>
      <vt:lpstr>                          EVOC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Lonette Turner</dc:creator>
  <cp:lastModifiedBy>Debora K Meise</cp:lastModifiedBy>
  <cp:revision>48</cp:revision>
  <dcterms:created xsi:type="dcterms:W3CDTF">2016-07-21T22:27:59Z</dcterms:created>
  <dcterms:modified xsi:type="dcterms:W3CDTF">2019-08-08T17:21:19Z</dcterms:modified>
</cp:coreProperties>
</file>